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2"/>
  </p:notesMasterIdLst>
  <p:sldIdLst>
    <p:sldId id="256" r:id="rId2"/>
    <p:sldId id="257" r:id="rId3"/>
    <p:sldId id="266" r:id="rId4"/>
    <p:sldId id="261" r:id="rId5"/>
    <p:sldId id="265" r:id="rId6"/>
    <p:sldId id="263" r:id="rId7"/>
    <p:sldId id="267" r:id="rId8"/>
    <p:sldId id="273" r:id="rId9"/>
    <p:sldId id="268" r:id="rId10"/>
    <p:sldId id="276" r:id="rId11"/>
    <p:sldId id="288" r:id="rId12"/>
    <p:sldId id="289" r:id="rId13"/>
    <p:sldId id="269" r:id="rId14"/>
    <p:sldId id="275" r:id="rId15"/>
    <p:sldId id="270" r:id="rId16"/>
    <p:sldId id="274" r:id="rId17"/>
    <p:sldId id="271" r:id="rId18"/>
    <p:sldId id="280" r:id="rId19"/>
    <p:sldId id="279" r:id="rId20"/>
    <p:sldId id="282" r:id="rId21"/>
    <p:sldId id="278" r:id="rId22"/>
    <p:sldId id="281" r:id="rId23"/>
    <p:sldId id="258" r:id="rId24"/>
    <p:sldId id="259" r:id="rId25"/>
    <p:sldId id="287" r:id="rId26"/>
    <p:sldId id="285" r:id="rId27"/>
    <p:sldId id="286" r:id="rId28"/>
    <p:sldId id="284" r:id="rId29"/>
    <p:sldId id="290" r:id="rId30"/>
    <p:sldId id="264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4A74"/>
    <a:srgbClr val="3C6096"/>
    <a:srgbClr val="263D60"/>
    <a:srgbClr val="7485A0"/>
    <a:srgbClr val="8392AB"/>
    <a:srgbClr val="A9B4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53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1302C-CB3F-42D6-958A-E12EEF49BCB3}" type="datetimeFigureOut">
              <a:rPr lang="en-GB" smtClean="0"/>
              <a:t>22/08/2023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33952-D7DB-402C-B3B7-BD62384804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310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A95E74-2718-508C-9D1B-38D048D90F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81593" y="4429919"/>
            <a:ext cx="3487214" cy="324335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7B57CB-2A35-5FBF-FD30-9719445C60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20400" y="-1751618"/>
            <a:ext cx="2743200" cy="40191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8AED80-9EC3-BE5A-9456-C9DE086736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90398" y="-349616"/>
            <a:ext cx="3487214" cy="3243353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52038F-AE45-276A-D446-1B7441542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3C6096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654C3C-78C8-930F-DFC5-7D49B2B81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7485A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0AB5B-B2F0-F2A7-0612-87DD9CBA6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EEEA8-3111-4BDA-849B-81C6FDAC07A7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68369-0323-CBA8-9C1E-68F27EFCA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0BEE1-A2BF-86B0-EE98-7E9A4E1A3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63D60"/>
                </a:solidFill>
              </a:defRPr>
            </a:lvl1pPr>
          </a:lstStyle>
          <a:p>
            <a:fld id="{FF01A058-DA59-4B83-9E85-24A8093096F3}" type="slidenum">
              <a:rPr lang="en-GB" smtClean="0"/>
              <a:pPr/>
              <a:t>‹#›</a:t>
            </a:fld>
            <a:fld id="{ACDA647F-68F0-45F9-9FE4-ECA77CDBCF9D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6339665-D9FD-D992-786D-D2872833B05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932339" y="-441691"/>
            <a:ext cx="2328874" cy="185944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28A39F-696F-998D-8959-866D2B4F97B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591207" y="5257800"/>
            <a:ext cx="2743200" cy="4019107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63B6AF62-2F47-FFA5-EFE4-1D80CFCB1798}"/>
              </a:ext>
            </a:extLst>
          </p:cNvPr>
          <p:cNvGrpSpPr/>
          <p:nvPr userDrawn="1"/>
        </p:nvGrpSpPr>
        <p:grpSpPr>
          <a:xfrm>
            <a:off x="3635072" y="3508254"/>
            <a:ext cx="4921856" cy="95493"/>
            <a:chOff x="3687064" y="4100370"/>
            <a:chExt cx="4921856" cy="9549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7E0B6BE-D9E8-90FE-740C-E91BB5EDB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525974" y="4106965"/>
              <a:ext cx="1140051" cy="54869"/>
            </a:xfrm>
            <a:prstGeom prst="rect">
              <a:avLst/>
            </a:prstGeom>
          </p:spPr>
        </p:pic>
        <p:grpSp>
          <p:nvGrpSpPr>
            <p:cNvPr id="22" name="Google Shape;1453;p47">
              <a:extLst>
                <a:ext uri="{FF2B5EF4-FFF2-40B4-BE49-F238E27FC236}">
                  <a16:creationId xmlns:a16="http://schemas.microsoft.com/office/drawing/2014/main" id="{A351D908-003C-AF28-1B35-D3EAD8AB407C}"/>
                </a:ext>
              </a:extLst>
            </p:cNvPr>
            <p:cNvGrpSpPr/>
            <p:nvPr/>
          </p:nvGrpSpPr>
          <p:grpSpPr>
            <a:xfrm>
              <a:off x="3687064" y="4127805"/>
              <a:ext cx="971458" cy="68058"/>
              <a:chOff x="5919246" y="2100444"/>
              <a:chExt cx="971458" cy="68058"/>
            </a:xfrm>
          </p:grpSpPr>
          <p:sp>
            <p:nvSpPr>
              <p:cNvPr id="37" name="Google Shape;1454;p47">
                <a:extLst>
                  <a:ext uri="{FF2B5EF4-FFF2-40B4-BE49-F238E27FC236}">
                    <a16:creationId xmlns:a16="http://schemas.microsoft.com/office/drawing/2014/main" id="{76F9989B-8F76-8EC8-F684-0766785D92B4}"/>
                  </a:ext>
                </a:extLst>
              </p:cNvPr>
              <p:cNvSpPr/>
              <p:nvPr/>
            </p:nvSpPr>
            <p:spPr>
              <a:xfrm rot="2700000">
                <a:off x="5917465" y="2122475"/>
                <a:ext cx="69499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950" extrusionOk="0">
                    <a:moveTo>
                      <a:pt x="895" y="1"/>
                    </a:moveTo>
                    <a:lnTo>
                      <a:pt x="0" y="950"/>
                    </a:lnTo>
                    <a:lnTo>
                      <a:pt x="1898" y="89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55;p47">
                <a:extLst>
                  <a:ext uri="{FF2B5EF4-FFF2-40B4-BE49-F238E27FC236}">
                    <a16:creationId xmlns:a16="http://schemas.microsoft.com/office/drawing/2014/main" id="{9501F925-5821-22BB-24E1-90BAF51A2145}"/>
                  </a:ext>
                </a:extLst>
              </p:cNvPr>
              <p:cNvSpPr/>
              <p:nvPr/>
            </p:nvSpPr>
            <p:spPr>
              <a:xfrm rot="2700000">
                <a:off x="5992323" y="2121936"/>
                <a:ext cx="7117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1003" extrusionOk="0">
                    <a:moveTo>
                      <a:pt x="2846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1898" y="936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56;p47">
                <a:extLst>
                  <a:ext uri="{FF2B5EF4-FFF2-40B4-BE49-F238E27FC236}">
                    <a16:creationId xmlns:a16="http://schemas.microsoft.com/office/drawing/2014/main" id="{10B07AA7-4A4E-98A2-E06B-000FDFFEAD0D}"/>
                  </a:ext>
                </a:extLst>
              </p:cNvPr>
              <p:cNvSpPr/>
              <p:nvPr/>
            </p:nvSpPr>
            <p:spPr>
              <a:xfrm rot="2700000">
                <a:off x="6067943" y="2122019"/>
                <a:ext cx="70849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949" extrusionOk="0">
                    <a:moveTo>
                      <a:pt x="949" y="0"/>
                    </a:moveTo>
                    <a:lnTo>
                      <a:pt x="1" y="949"/>
                    </a:lnTo>
                    <a:lnTo>
                      <a:pt x="1885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57;p47">
                <a:extLst>
                  <a:ext uri="{FF2B5EF4-FFF2-40B4-BE49-F238E27FC236}">
                    <a16:creationId xmlns:a16="http://schemas.microsoft.com/office/drawing/2014/main" id="{E737AC27-32FC-0307-8798-8F3C8F2A0963}"/>
                  </a:ext>
                </a:extLst>
              </p:cNvPr>
              <p:cNvSpPr/>
              <p:nvPr/>
            </p:nvSpPr>
            <p:spPr>
              <a:xfrm rot="2700000">
                <a:off x="6143682" y="2122611"/>
                <a:ext cx="69824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949" extrusionOk="0">
                    <a:moveTo>
                      <a:pt x="895" y="0"/>
                    </a:moveTo>
                    <a:lnTo>
                      <a:pt x="0" y="949"/>
                    </a:lnTo>
                    <a:lnTo>
                      <a:pt x="1897" y="895"/>
                    </a:lnTo>
                    <a:lnTo>
                      <a:pt x="279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58;p47">
                <a:extLst>
                  <a:ext uri="{FF2B5EF4-FFF2-40B4-BE49-F238E27FC236}">
                    <a16:creationId xmlns:a16="http://schemas.microsoft.com/office/drawing/2014/main" id="{FC8D0D6C-3473-105F-A71B-00018F84CCDC}"/>
                  </a:ext>
                </a:extLst>
              </p:cNvPr>
              <p:cNvSpPr/>
              <p:nvPr/>
            </p:nvSpPr>
            <p:spPr>
              <a:xfrm rot="2700000">
                <a:off x="6219108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0"/>
                    </a:moveTo>
                    <a:lnTo>
                      <a:pt x="936" y="67"/>
                    </a:lnTo>
                    <a:lnTo>
                      <a:pt x="0" y="1002"/>
                    </a:lnTo>
                    <a:lnTo>
                      <a:pt x="1884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59;p47">
                <a:extLst>
                  <a:ext uri="{FF2B5EF4-FFF2-40B4-BE49-F238E27FC236}">
                    <a16:creationId xmlns:a16="http://schemas.microsoft.com/office/drawing/2014/main" id="{8152C4A6-53E8-7217-EA07-A98478CC8A23}"/>
                  </a:ext>
                </a:extLst>
              </p:cNvPr>
              <p:cNvSpPr/>
              <p:nvPr/>
            </p:nvSpPr>
            <p:spPr>
              <a:xfrm rot="2700000">
                <a:off x="6294220" y="2122010"/>
                <a:ext cx="70824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949" extrusionOk="0">
                    <a:moveTo>
                      <a:pt x="949" y="0"/>
                    </a:moveTo>
                    <a:lnTo>
                      <a:pt x="0" y="949"/>
                    </a:lnTo>
                    <a:lnTo>
                      <a:pt x="1898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60;p47">
                <a:extLst>
                  <a:ext uri="{FF2B5EF4-FFF2-40B4-BE49-F238E27FC236}">
                    <a16:creationId xmlns:a16="http://schemas.microsoft.com/office/drawing/2014/main" id="{C4DFBF62-6A32-A474-2864-CACFB42CDE5A}"/>
                  </a:ext>
                </a:extLst>
              </p:cNvPr>
              <p:cNvSpPr/>
              <p:nvPr/>
            </p:nvSpPr>
            <p:spPr>
              <a:xfrm rot="2700000">
                <a:off x="6369935" y="2122602"/>
                <a:ext cx="69849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949" extrusionOk="0">
                    <a:moveTo>
                      <a:pt x="896" y="0"/>
                    </a:moveTo>
                    <a:lnTo>
                      <a:pt x="1" y="949"/>
                    </a:lnTo>
                    <a:lnTo>
                      <a:pt x="1845" y="882"/>
                    </a:lnTo>
                    <a:lnTo>
                      <a:pt x="27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61;p47">
                <a:extLst>
                  <a:ext uri="{FF2B5EF4-FFF2-40B4-BE49-F238E27FC236}">
                    <a16:creationId xmlns:a16="http://schemas.microsoft.com/office/drawing/2014/main" id="{6C817E63-40BB-D46F-5275-CEE38C68589B}"/>
                  </a:ext>
                </a:extLst>
              </p:cNvPr>
              <p:cNvSpPr/>
              <p:nvPr/>
            </p:nvSpPr>
            <p:spPr>
              <a:xfrm rot="2700000">
                <a:off x="6445382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1884" y="949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62;p47">
                <a:extLst>
                  <a:ext uri="{FF2B5EF4-FFF2-40B4-BE49-F238E27FC236}">
                    <a16:creationId xmlns:a16="http://schemas.microsoft.com/office/drawing/2014/main" id="{F019D453-DF2E-E81F-12E1-DE52299FE3FD}"/>
                  </a:ext>
                </a:extLst>
              </p:cNvPr>
              <p:cNvSpPr/>
              <p:nvPr/>
            </p:nvSpPr>
            <p:spPr>
              <a:xfrm rot="2700000">
                <a:off x="6520435" y="2122130"/>
                <a:ext cx="71174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950" extrusionOk="0">
                    <a:moveTo>
                      <a:pt x="949" y="1"/>
                    </a:moveTo>
                    <a:lnTo>
                      <a:pt x="0" y="949"/>
                    </a:lnTo>
                    <a:lnTo>
                      <a:pt x="1897" y="949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63;p47">
                <a:extLst>
                  <a:ext uri="{FF2B5EF4-FFF2-40B4-BE49-F238E27FC236}">
                    <a16:creationId xmlns:a16="http://schemas.microsoft.com/office/drawing/2014/main" id="{618C4556-D0A3-C6F5-3DE5-8171941A93BC}"/>
                  </a:ext>
                </a:extLst>
              </p:cNvPr>
              <p:cNvSpPr/>
              <p:nvPr/>
            </p:nvSpPr>
            <p:spPr>
              <a:xfrm rot="2700000">
                <a:off x="6596623" y="2122774"/>
                <a:ext cx="69499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936" extrusionOk="0">
                    <a:moveTo>
                      <a:pt x="882" y="1"/>
                    </a:moveTo>
                    <a:lnTo>
                      <a:pt x="0" y="936"/>
                    </a:lnTo>
                    <a:lnTo>
                      <a:pt x="0" y="936"/>
                    </a:lnTo>
                    <a:lnTo>
                      <a:pt x="1830" y="882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64;p47">
                <a:extLst>
                  <a:ext uri="{FF2B5EF4-FFF2-40B4-BE49-F238E27FC236}">
                    <a16:creationId xmlns:a16="http://schemas.microsoft.com/office/drawing/2014/main" id="{133BCF61-399B-7606-B0A4-77E997DBB0E3}"/>
                  </a:ext>
                </a:extLst>
              </p:cNvPr>
              <p:cNvSpPr/>
              <p:nvPr/>
            </p:nvSpPr>
            <p:spPr>
              <a:xfrm rot="2700000">
                <a:off x="6671656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0" y="1003"/>
                    </a:lnTo>
                    <a:lnTo>
                      <a:pt x="1897" y="949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465;p47">
                <a:extLst>
                  <a:ext uri="{FF2B5EF4-FFF2-40B4-BE49-F238E27FC236}">
                    <a16:creationId xmlns:a16="http://schemas.microsoft.com/office/drawing/2014/main" id="{B234AFFC-7B34-81B9-2B06-FF5C84E9718D}"/>
                  </a:ext>
                </a:extLst>
              </p:cNvPr>
              <p:cNvSpPr/>
              <p:nvPr/>
            </p:nvSpPr>
            <p:spPr>
              <a:xfrm rot="2700000">
                <a:off x="6746712" y="2122121"/>
                <a:ext cx="71149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950" extrusionOk="0">
                    <a:moveTo>
                      <a:pt x="2846" y="1"/>
                    </a:moveTo>
                    <a:lnTo>
                      <a:pt x="949" y="54"/>
                    </a:lnTo>
                    <a:lnTo>
                      <a:pt x="0" y="949"/>
                    </a:lnTo>
                    <a:lnTo>
                      <a:pt x="1897" y="949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466;p47">
                <a:extLst>
                  <a:ext uri="{FF2B5EF4-FFF2-40B4-BE49-F238E27FC236}">
                    <a16:creationId xmlns:a16="http://schemas.microsoft.com/office/drawing/2014/main" id="{8D6AE2FF-F348-80D6-0D36-78ECEBF78E4C}"/>
                  </a:ext>
                </a:extLst>
              </p:cNvPr>
              <p:cNvSpPr/>
              <p:nvPr/>
            </p:nvSpPr>
            <p:spPr>
              <a:xfrm rot="2700000">
                <a:off x="6821855" y="2122006"/>
                <a:ext cx="70824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950" extrusionOk="0">
                    <a:moveTo>
                      <a:pt x="936" y="0"/>
                    </a:moveTo>
                    <a:lnTo>
                      <a:pt x="0" y="949"/>
                    </a:lnTo>
                    <a:lnTo>
                      <a:pt x="0" y="949"/>
                    </a:lnTo>
                    <a:lnTo>
                      <a:pt x="1884" y="896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1453;p47">
              <a:extLst>
                <a:ext uri="{FF2B5EF4-FFF2-40B4-BE49-F238E27FC236}">
                  <a16:creationId xmlns:a16="http://schemas.microsoft.com/office/drawing/2014/main" id="{8E435CA5-3430-04BE-2ED8-A26D9922B027}"/>
                </a:ext>
              </a:extLst>
            </p:cNvPr>
            <p:cNvGrpSpPr/>
            <p:nvPr/>
          </p:nvGrpSpPr>
          <p:grpSpPr>
            <a:xfrm>
              <a:off x="7637462" y="4100370"/>
              <a:ext cx="971458" cy="68058"/>
              <a:chOff x="5919246" y="2100444"/>
              <a:chExt cx="971458" cy="68058"/>
            </a:xfrm>
          </p:grpSpPr>
          <p:sp>
            <p:nvSpPr>
              <p:cNvPr id="24" name="Google Shape;1454;p47">
                <a:extLst>
                  <a:ext uri="{FF2B5EF4-FFF2-40B4-BE49-F238E27FC236}">
                    <a16:creationId xmlns:a16="http://schemas.microsoft.com/office/drawing/2014/main" id="{D20401EB-5E02-45A2-0FEB-4DE96F8C8C62}"/>
                  </a:ext>
                </a:extLst>
              </p:cNvPr>
              <p:cNvSpPr/>
              <p:nvPr/>
            </p:nvSpPr>
            <p:spPr>
              <a:xfrm rot="2700000">
                <a:off x="5917465" y="2122475"/>
                <a:ext cx="69499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950" extrusionOk="0">
                    <a:moveTo>
                      <a:pt x="895" y="1"/>
                    </a:moveTo>
                    <a:lnTo>
                      <a:pt x="0" y="950"/>
                    </a:lnTo>
                    <a:lnTo>
                      <a:pt x="1898" y="89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455;p47">
                <a:extLst>
                  <a:ext uri="{FF2B5EF4-FFF2-40B4-BE49-F238E27FC236}">
                    <a16:creationId xmlns:a16="http://schemas.microsoft.com/office/drawing/2014/main" id="{06AEEF5D-A4E7-4AA8-5C10-4FE21719CF78}"/>
                  </a:ext>
                </a:extLst>
              </p:cNvPr>
              <p:cNvSpPr/>
              <p:nvPr/>
            </p:nvSpPr>
            <p:spPr>
              <a:xfrm rot="2700000">
                <a:off x="5992323" y="2121936"/>
                <a:ext cx="7117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1003" extrusionOk="0">
                    <a:moveTo>
                      <a:pt x="2846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1898" y="936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456;p47">
                <a:extLst>
                  <a:ext uri="{FF2B5EF4-FFF2-40B4-BE49-F238E27FC236}">
                    <a16:creationId xmlns:a16="http://schemas.microsoft.com/office/drawing/2014/main" id="{BE234F8E-A5B8-DF67-31A2-C9C477E01FF5}"/>
                  </a:ext>
                </a:extLst>
              </p:cNvPr>
              <p:cNvSpPr/>
              <p:nvPr/>
            </p:nvSpPr>
            <p:spPr>
              <a:xfrm rot="2700000">
                <a:off x="6067943" y="2122019"/>
                <a:ext cx="70849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949" extrusionOk="0">
                    <a:moveTo>
                      <a:pt x="949" y="0"/>
                    </a:moveTo>
                    <a:lnTo>
                      <a:pt x="1" y="949"/>
                    </a:lnTo>
                    <a:lnTo>
                      <a:pt x="1885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457;p47">
                <a:extLst>
                  <a:ext uri="{FF2B5EF4-FFF2-40B4-BE49-F238E27FC236}">
                    <a16:creationId xmlns:a16="http://schemas.microsoft.com/office/drawing/2014/main" id="{EC6E18F9-02F9-256A-B4F2-55DC0BBF1AFB}"/>
                  </a:ext>
                </a:extLst>
              </p:cNvPr>
              <p:cNvSpPr/>
              <p:nvPr/>
            </p:nvSpPr>
            <p:spPr>
              <a:xfrm rot="2700000">
                <a:off x="6143682" y="2122611"/>
                <a:ext cx="69824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949" extrusionOk="0">
                    <a:moveTo>
                      <a:pt x="895" y="0"/>
                    </a:moveTo>
                    <a:lnTo>
                      <a:pt x="0" y="949"/>
                    </a:lnTo>
                    <a:lnTo>
                      <a:pt x="1897" y="895"/>
                    </a:lnTo>
                    <a:lnTo>
                      <a:pt x="279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458;p47">
                <a:extLst>
                  <a:ext uri="{FF2B5EF4-FFF2-40B4-BE49-F238E27FC236}">
                    <a16:creationId xmlns:a16="http://schemas.microsoft.com/office/drawing/2014/main" id="{2A368681-09B7-9D37-493E-586F8FE32523}"/>
                  </a:ext>
                </a:extLst>
              </p:cNvPr>
              <p:cNvSpPr/>
              <p:nvPr/>
            </p:nvSpPr>
            <p:spPr>
              <a:xfrm rot="2700000">
                <a:off x="6219108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0"/>
                    </a:moveTo>
                    <a:lnTo>
                      <a:pt x="936" y="67"/>
                    </a:lnTo>
                    <a:lnTo>
                      <a:pt x="0" y="1002"/>
                    </a:lnTo>
                    <a:lnTo>
                      <a:pt x="1884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459;p47">
                <a:extLst>
                  <a:ext uri="{FF2B5EF4-FFF2-40B4-BE49-F238E27FC236}">
                    <a16:creationId xmlns:a16="http://schemas.microsoft.com/office/drawing/2014/main" id="{A101AD65-EFD1-8C0B-6D4F-8FA37431C893}"/>
                  </a:ext>
                </a:extLst>
              </p:cNvPr>
              <p:cNvSpPr/>
              <p:nvPr/>
            </p:nvSpPr>
            <p:spPr>
              <a:xfrm rot="2700000">
                <a:off x="6294220" y="2122010"/>
                <a:ext cx="70824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949" extrusionOk="0">
                    <a:moveTo>
                      <a:pt x="949" y="0"/>
                    </a:moveTo>
                    <a:lnTo>
                      <a:pt x="0" y="949"/>
                    </a:lnTo>
                    <a:lnTo>
                      <a:pt x="1898" y="949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460;p47">
                <a:extLst>
                  <a:ext uri="{FF2B5EF4-FFF2-40B4-BE49-F238E27FC236}">
                    <a16:creationId xmlns:a16="http://schemas.microsoft.com/office/drawing/2014/main" id="{FD56B291-64B3-1581-E5AF-FD2CF5BDB190}"/>
                  </a:ext>
                </a:extLst>
              </p:cNvPr>
              <p:cNvSpPr/>
              <p:nvPr/>
            </p:nvSpPr>
            <p:spPr>
              <a:xfrm rot="2700000">
                <a:off x="6369935" y="2122602"/>
                <a:ext cx="69849" cy="23725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949" extrusionOk="0">
                    <a:moveTo>
                      <a:pt x="896" y="0"/>
                    </a:moveTo>
                    <a:lnTo>
                      <a:pt x="1" y="949"/>
                    </a:lnTo>
                    <a:lnTo>
                      <a:pt x="1845" y="882"/>
                    </a:lnTo>
                    <a:lnTo>
                      <a:pt x="279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461;p47">
                <a:extLst>
                  <a:ext uri="{FF2B5EF4-FFF2-40B4-BE49-F238E27FC236}">
                    <a16:creationId xmlns:a16="http://schemas.microsoft.com/office/drawing/2014/main" id="{BF449363-46DD-3E14-ED4D-582F519324EA}"/>
                  </a:ext>
                </a:extLst>
              </p:cNvPr>
              <p:cNvSpPr/>
              <p:nvPr/>
            </p:nvSpPr>
            <p:spPr>
              <a:xfrm rot="2700000">
                <a:off x="6445382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1884" y="949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462;p47">
                <a:extLst>
                  <a:ext uri="{FF2B5EF4-FFF2-40B4-BE49-F238E27FC236}">
                    <a16:creationId xmlns:a16="http://schemas.microsoft.com/office/drawing/2014/main" id="{8683AEA8-4112-2529-17A0-CD4CCF4898ED}"/>
                  </a:ext>
                </a:extLst>
              </p:cNvPr>
              <p:cNvSpPr/>
              <p:nvPr/>
            </p:nvSpPr>
            <p:spPr>
              <a:xfrm rot="2700000">
                <a:off x="6520435" y="2122130"/>
                <a:ext cx="71174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950" extrusionOk="0">
                    <a:moveTo>
                      <a:pt x="949" y="1"/>
                    </a:moveTo>
                    <a:lnTo>
                      <a:pt x="0" y="949"/>
                    </a:lnTo>
                    <a:lnTo>
                      <a:pt x="1897" y="949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463;p47">
                <a:extLst>
                  <a:ext uri="{FF2B5EF4-FFF2-40B4-BE49-F238E27FC236}">
                    <a16:creationId xmlns:a16="http://schemas.microsoft.com/office/drawing/2014/main" id="{48BC04C3-64E4-FD35-6F1F-C849B2CAF129}"/>
                  </a:ext>
                </a:extLst>
              </p:cNvPr>
              <p:cNvSpPr/>
              <p:nvPr/>
            </p:nvSpPr>
            <p:spPr>
              <a:xfrm rot="2700000">
                <a:off x="6596623" y="2122774"/>
                <a:ext cx="69499" cy="23400"/>
              </a:xfrm>
              <a:custGeom>
                <a:avLst/>
                <a:gdLst/>
                <a:ahLst/>
                <a:cxnLst/>
                <a:rect l="l" t="t" r="r" b="b"/>
                <a:pathLst>
                  <a:path w="2780" h="936" extrusionOk="0">
                    <a:moveTo>
                      <a:pt x="882" y="1"/>
                    </a:moveTo>
                    <a:lnTo>
                      <a:pt x="0" y="936"/>
                    </a:lnTo>
                    <a:lnTo>
                      <a:pt x="0" y="936"/>
                    </a:lnTo>
                    <a:lnTo>
                      <a:pt x="1830" y="882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464;p47">
                <a:extLst>
                  <a:ext uri="{FF2B5EF4-FFF2-40B4-BE49-F238E27FC236}">
                    <a16:creationId xmlns:a16="http://schemas.microsoft.com/office/drawing/2014/main" id="{8BB24C13-AFBB-4830-B082-B4A6BBDBE8FC}"/>
                  </a:ext>
                </a:extLst>
              </p:cNvPr>
              <p:cNvSpPr/>
              <p:nvPr/>
            </p:nvSpPr>
            <p:spPr>
              <a:xfrm rot="2700000">
                <a:off x="6671656" y="2121812"/>
                <a:ext cx="70824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003" extrusionOk="0">
                    <a:moveTo>
                      <a:pt x="2833" y="1"/>
                    </a:moveTo>
                    <a:lnTo>
                      <a:pt x="949" y="54"/>
                    </a:lnTo>
                    <a:lnTo>
                      <a:pt x="0" y="1003"/>
                    </a:lnTo>
                    <a:lnTo>
                      <a:pt x="0" y="1003"/>
                    </a:lnTo>
                    <a:lnTo>
                      <a:pt x="1897" y="949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465;p47">
                <a:extLst>
                  <a:ext uri="{FF2B5EF4-FFF2-40B4-BE49-F238E27FC236}">
                    <a16:creationId xmlns:a16="http://schemas.microsoft.com/office/drawing/2014/main" id="{E75B59C4-149C-935E-43FC-849B824EBE7C}"/>
                  </a:ext>
                </a:extLst>
              </p:cNvPr>
              <p:cNvSpPr/>
              <p:nvPr/>
            </p:nvSpPr>
            <p:spPr>
              <a:xfrm rot="2700000">
                <a:off x="6746712" y="2122121"/>
                <a:ext cx="71149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950" extrusionOk="0">
                    <a:moveTo>
                      <a:pt x="2846" y="1"/>
                    </a:moveTo>
                    <a:lnTo>
                      <a:pt x="949" y="54"/>
                    </a:lnTo>
                    <a:lnTo>
                      <a:pt x="0" y="949"/>
                    </a:lnTo>
                    <a:lnTo>
                      <a:pt x="1897" y="949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466;p47">
                <a:extLst>
                  <a:ext uri="{FF2B5EF4-FFF2-40B4-BE49-F238E27FC236}">
                    <a16:creationId xmlns:a16="http://schemas.microsoft.com/office/drawing/2014/main" id="{7ED6CB70-33E8-3488-96B4-02A618991A09}"/>
                  </a:ext>
                </a:extLst>
              </p:cNvPr>
              <p:cNvSpPr/>
              <p:nvPr/>
            </p:nvSpPr>
            <p:spPr>
              <a:xfrm rot="2700000">
                <a:off x="6821855" y="2122006"/>
                <a:ext cx="70824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950" extrusionOk="0">
                    <a:moveTo>
                      <a:pt x="936" y="0"/>
                    </a:moveTo>
                    <a:lnTo>
                      <a:pt x="0" y="949"/>
                    </a:lnTo>
                    <a:lnTo>
                      <a:pt x="0" y="949"/>
                    </a:lnTo>
                    <a:lnTo>
                      <a:pt x="1884" y="896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281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5009-C789-30EB-B807-C051BA53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501663-38C8-7973-E93A-A89B8DDA8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95009-86E0-62C2-9136-97FE9F12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45017-D011-4F45-BEFD-10C0B12FF631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F8E01-7FD2-D9B8-39A0-D5E856511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D7B51-90C6-3C90-656D-C404F9A17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7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780B91-F0C1-0569-5C18-D72F3156D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DFE99E-A6A9-D394-56AF-82C6B4ECF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05718-FEA2-6A99-6503-1036262D2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25A0B-A617-4B30-AA13-4AC721D5A10E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09B3D-FA3C-15DF-5057-009E8E1DE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9883B-95E1-F835-17C1-70468CA17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39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EF4F3DF-3E79-AA75-2634-E3CEA87EF9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59403" y="5335354"/>
            <a:ext cx="2291112" cy="3405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F357B6-489E-FEBC-0719-42BE6C2BAD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32648" y="-1017158"/>
            <a:ext cx="3569790" cy="28427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891E01-55C1-0196-2BE2-2642A1EE5DD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658913" y="5480661"/>
            <a:ext cx="2994225" cy="24816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EBA035-D9D9-A020-58AE-3E4F54645F7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831281" y="-853376"/>
            <a:ext cx="2200577" cy="21806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A628DE-1323-FD1A-0AF4-AAB73A3A3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E4A7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E40A6-A1FF-CF06-9711-4DF939121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C6096"/>
                </a:solidFill>
              </a:defRPr>
            </a:lvl1pPr>
            <a:lvl2pPr>
              <a:defRPr>
                <a:solidFill>
                  <a:srgbClr val="3C6096"/>
                </a:solidFill>
              </a:defRPr>
            </a:lvl2pPr>
            <a:lvl3pPr>
              <a:defRPr>
                <a:solidFill>
                  <a:srgbClr val="3C6096"/>
                </a:solidFill>
              </a:defRPr>
            </a:lvl3pPr>
            <a:lvl4pPr>
              <a:defRPr>
                <a:solidFill>
                  <a:srgbClr val="3C6096"/>
                </a:solidFill>
              </a:defRPr>
            </a:lvl4pPr>
            <a:lvl5pPr>
              <a:defRPr>
                <a:solidFill>
                  <a:srgbClr val="3C609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7A7E1-A94A-24BB-EA01-A4D24328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43A42-1BFD-4EF0-ADC4-E78773F86050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53419-1023-EF70-8F21-E0E45A887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8679A-31D0-18A0-8873-081CA2000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63D60"/>
                </a:solidFill>
              </a:defRPr>
            </a:lvl1pPr>
          </a:lstStyle>
          <a:p>
            <a:fld id="{ACDA647F-68F0-45F9-9FE4-ECA77CDBCF9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501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7478075-FFB3-EF57-6198-140137AE9B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03843" y="5541088"/>
            <a:ext cx="3487214" cy="32433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D1A86A-E832-FEAF-45FB-3C7B20EF66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87509" y="-634360"/>
            <a:ext cx="4328535" cy="33348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2ADA96-86A4-6B90-63ED-FEC9FA2F5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E4A7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8BB87-934C-3575-63A9-E9F09A14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42387-97A9-AE87-83BF-9E578C163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35E7-0B14-4096-8DF9-96E9645BFF82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18C12-1E1F-6583-0ECE-AE9D01EEF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C9FA1-5886-282D-C6A3-E73A95295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2E4A74"/>
                </a:solidFill>
              </a:defRPr>
            </a:lvl1pPr>
          </a:lstStyle>
          <a:p>
            <a:fld id="{ACDA647F-68F0-45F9-9FE4-ECA77CDBCF9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686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4051-7A8F-DBFD-BA0C-6597E0504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562B6-C647-2458-2A0C-997DC525E7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3C223-DF21-2CD7-23DC-C371C781C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DC925-362A-B065-E834-A2D54A34C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4B7FD-B741-4555-A0F5-C9FFC6E736E1}" type="datetime1">
              <a:rPr lang="en-GB" smtClean="0"/>
              <a:t>22/08/2023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8D5D5-566B-32E2-9DFD-F59D94E05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2FE6E-5ACE-CD0F-9CF0-BA07B5B54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69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8BB1-9024-D27C-B85C-B7697EC0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2F941-0DCB-863D-9CC2-60E08FF6B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7C127-1848-20B0-4021-3997B63A7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1738BA-5271-1218-58DD-82E4FB1B88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7FB629-F227-5BE5-BECF-7698414F4A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31976-4656-F5CB-DDC1-1E14FC3F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5E6C5-5242-4089-B400-EA58C6D9E259}" type="datetime1">
              <a:rPr lang="en-GB" smtClean="0"/>
              <a:t>22/08/2023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4F92C3-7A7F-909E-9C09-FB0912482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12E963-B819-0A39-5171-7A862E99B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6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7A056-308F-F4C2-D3D3-AD30C192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4701DB-6181-125D-B8C3-92EBE0C53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350F2-7277-4875-8F8A-6BDFF912E90C}" type="datetime1">
              <a:rPr lang="en-GB" smtClean="0"/>
              <a:t>22/08/2023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7B90D-FD56-3AA4-732C-CE0893247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EC28AA-0711-3963-D4CA-CB96A613B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81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8CCD88-54E6-2D05-11EE-F54480D40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7D49-FD58-4B1B-B4BC-0760803618F5}" type="datetime1">
              <a:rPr lang="en-GB" smtClean="0"/>
              <a:t>22/08/2023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AF4947-2F89-3805-6709-2EAB9D02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ABDFF-121C-3167-14E8-6EA4318D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85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44E86-3D11-D8AD-EA23-3505FF2B5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2C2AF-2BF8-D0E9-2D8E-9058159F5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68C23-5052-781F-21E5-05D37C94ED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04766-CB2E-9410-A3EF-1B635EB63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7428E-A74D-4980-B11F-2F5874348236}" type="datetime1">
              <a:rPr lang="en-GB" smtClean="0"/>
              <a:t>22/08/2023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9B9026-35BC-2EC1-8F74-F10C1DD5A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DE6DC3-F3FE-5442-E0B8-7DCF0C02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95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66075-8939-C737-B9E3-36C06754C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56A25B-6649-7F28-06FB-19A1FDAE2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F12BE-F690-4CC4-6165-4DF22F487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355DD-7A21-7702-FAE2-E04C52E60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7D31-E154-4DB4-BADF-5337712EF082}" type="datetime1">
              <a:rPr lang="en-GB" smtClean="0"/>
              <a:t>22/08/2023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33627-EFDA-9AD6-9F3A-25C645C5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96C50-F1CE-A83D-9438-F4FACB24F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331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F57328-1A76-9EA1-A1E4-A763E3ABD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43695-454E-6F6B-7C8B-DE1C68A14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47159-2B08-17FF-7CA7-666EAC1BA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7ED28-E615-4525-B945-675DE1AACF60}" type="datetime1">
              <a:rPr lang="en-GB" smtClean="0"/>
              <a:t>22/08/2023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8DF3D-BB43-E555-4407-6E1EBAEE5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24B69-8AF2-23CE-F79C-E7625C2A6E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A647F-68F0-45F9-9FE4-ECA77CDBCF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636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49;p27">
            <a:extLst>
              <a:ext uri="{FF2B5EF4-FFF2-40B4-BE49-F238E27FC236}">
                <a16:creationId xmlns:a16="http://schemas.microsoft.com/office/drawing/2014/main" id="{23EE7811-B563-79AF-C803-0059F066761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9" y="1409920"/>
            <a:ext cx="91440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3C6096"/>
                </a:solidFill>
                <a:latin typeface="Arial Rounded MT Bold" panose="020F0704030504030204" pitchFamily="34" charset="0"/>
              </a:rPr>
              <a:t>Research Proposal Presentation</a:t>
            </a:r>
            <a:endParaRPr sz="6600" dirty="0">
              <a:solidFill>
                <a:srgbClr val="3C6096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585ED-BD82-ADC4-8004-B274C86AC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33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53212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/>
              <a:t>I</a:t>
            </a:r>
            <a:r>
              <a:rPr lang="en-US" dirty="0"/>
              <a:t>n today's information-driven economy, information systems (IS) offer advantages like competitive edge, efficiency, and better decision-making for businesses (Stair &amp; Reynolds, 2015).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However, in France, SMEs adopt digitization later than larger firms, facing limitations in high-speed internet, management software, e-commerce, cloud computing, and data analysis (</a:t>
            </a:r>
            <a:r>
              <a:rPr lang="en-US" dirty="0" err="1"/>
              <a:t>Faquet</a:t>
            </a:r>
            <a:r>
              <a:rPr lang="en-US" dirty="0"/>
              <a:t> &amp; </a:t>
            </a:r>
            <a:r>
              <a:rPr lang="en-US" dirty="0" err="1"/>
              <a:t>Malardé</a:t>
            </a:r>
            <a:r>
              <a:rPr lang="en-US" dirty="0"/>
              <a:t>, 2020).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7" name="Slide10">
            <a:hlinkClick r:id="" action="ppaction://media"/>
            <a:extLst>
              <a:ext uri="{FF2B5EF4-FFF2-40B4-BE49-F238E27FC236}">
                <a16:creationId xmlns:a16="http://schemas.microsoft.com/office/drawing/2014/main" id="{302C9AC1-7E83-85C2-DECF-112305CBBC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871" y="61728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3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7260" y="1128713"/>
            <a:ext cx="10317480" cy="5410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Challenges hindering effective IS implementation and adoption in small businesses include:</a:t>
            </a:r>
          </a:p>
          <a:p>
            <a:pPr marL="0" indent="0">
              <a:buNone/>
            </a:pPr>
            <a:r>
              <a:rPr lang="en-US" dirty="0"/>
              <a:t>	Lack of Proper Planning (Nguyen et al., 2015; Carson &amp; Gilmore, 2000).</a:t>
            </a:r>
          </a:p>
          <a:p>
            <a:pPr marL="0" indent="0">
              <a:buNone/>
            </a:pPr>
            <a:r>
              <a:rPr lang="en-GB" dirty="0"/>
              <a:t>	Financial and Resource Constraints </a:t>
            </a:r>
            <a:r>
              <a:rPr lang="fr-FR" dirty="0"/>
              <a:t>(</a:t>
            </a:r>
            <a:r>
              <a:rPr lang="fr-FR" dirty="0" err="1"/>
              <a:t>Galvão</a:t>
            </a:r>
            <a:r>
              <a:rPr lang="fr-FR" dirty="0"/>
              <a:t> et al., 2018).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US" dirty="0"/>
              <a:t>	Cost Perception (Levy et al., 2003).</a:t>
            </a:r>
          </a:p>
          <a:p>
            <a:pPr marL="0" indent="0">
              <a:buNone/>
            </a:pPr>
            <a:r>
              <a:rPr lang="en-US" dirty="0"/>
              <a:t>	Lack of Technical Expertise (Carbonara, 2005; Nguyen et al., 2015).</a:t>
            </a:r>
          </a:p>
          <a:p>
            <a:pPr marL="0" indent="0">
              <a:buNone/>
            </a:pPr>
            <a:r>
              <a:rPr lang="en-US" dirty="0"/>
              <a:t>	Resource Limitations (</a:t>
            </a:r>
            <a:r>
              <a:rPr lang="en-US" dirty="0" err="1"/>
              <a:t>Bruque</a:t>
            </a:r>
            <a:r>
              <a:rPr lang="en-US" dirty="0"/>
              <a:t> &amp; </a:t>
            </a:r>
            <a:r>
              <a:rPr lang="en-US" dirty="0" err="1"/>
              <a:t>Moyano</a:t>
            </a:r>
            <a:r>
              <a:rPr lang="en-US" dirty="0"/>
              <a:t>, 2007).</a:t>
            </a:r>
          </a:p>
          <a:p>
            <a:pPr marL="0" indent="0">
              <a:buNone/>
            </a:pPr>
            <a:r>
              <a:rPr lang="en-US" dirty="0"/>
              <a:t>	Security Concerns (Lee &amp; Lee, 2015).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11</a:t>
            </a:fld>
            <a:endParaRPr lang="en-GB" dirty="0"/>
          </a:p>
        </p:txBody>
      </p:sp>
      <p:pic>
        <p:nvPicPr>
          <p:cNvPr id="10" name="Slide11">
            <a:hlinkClick r:id="" action="ppaction://media"/>
            <a:extLst>
              <a:ext uri="{FF2B5EF4-FFF2-40B4-BE49-F238E27FC236}">
                <a16:creationId xmlns:a16="http://schemas.microsoft.com/office/drawing/2014/main" id="{66137CA1-3F2F-1497-76B6-29F685663D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3438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4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4360"/>
            <a:ext cx="10515600" cy="58874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Strategies for IS implementation in small businesses for transformation: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Effective Communication (Nguyen et al., 2015).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Training and Socialization (</a:t>
            </a:r>
            <a:r>
              <a:rPr lang="en-US" dirty="0" err="1"/>
              <a:t>Bruque</a:t>
            </a:r>
            <a:r>
              <a:rPr lang="en-US" dirty="0"/>
              <a:t> &amp; </a:t>
            </a:r>
            <a:r>
              <a:rPr lang="en-US" dirty="0" err="1"/>
              <a:t>Moyano</a:t>
            </a:r>
            <a:r>
              <a:rPr lang="en-US" dirty="0"/>
              <a:t>, 2007); (</a:t>
            </a:r>
            <a:r>
              <a:rPr lang="en-US" dirty="0" err="1"/>
              <a:t>Bruque</a:t>
            </a:r>
            <a:r>
              <a:rPr lang="en-US" dirty="0"/>
              <a:t> &amp; </a:t>
            </a:r>
            <a:r>
              <a:rPr lang="en-US" dirty="0" err="1"/>
              <a:t>Moyano</a:t>
            </a:r>
            <a:r>
              <a:rPr lang="en-US" dirty="0"/>
              <a:t>, 2007).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External Network Interactions: (Nguyen et al., 2015); (</a:t>
            </a:r>
            <a:r>
              <a:rPr lang="en-US" dirty="0" err="1"/>
              <a:t>Izushi</a:t>
            </a:r>
            <a:r>
              <a:rPr lang="en-US" dirty="0"/>
              <a:t>, 2005).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Adoption Rationale (Nguyen et al., 2015).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Consumer-Centric Approach (Seufert &amp; Meier, 2016).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Addressing Security Challenges (Lee &amp; Lee, 2015); (</a:t>
            </a:r>
            <a:r>
              <a:rPr lang="en-US" dirty="0" err="1"/>
              <a:t>Seethamraju</a:t>
            </a:r>
            <a:r>
              <a:rPr lang="en-US" dirty="0"/>
              <a:t>, 2015).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7" name="Slide12">
            <a:hlinkClick r:id="" action="ppaction://media"/>
            <a:extLst>
              <a:ext uri="{FF2B5EF4-FFF2-40B4-BE49-F238E27FC236}">
                <a16:creationId xmlns:a16="http://schemas.microsoft.com/office/drawing/2014/main" id="{00A122CD-4E3D-A2DF-2297-8B6C10463E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419" y="62341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9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Key Literature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Existing literature collected from academical and validated sources such as journals, books, articles, conference proceedings etc.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68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040" y="365759"/>
            <a:ext cx="10652760" cy="606615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Recent IS advancements empower global business reach, aiding local SMEs like France (Malhotra et al., 2013; </a:t>
            </a:r>
            <a:r>
              <a:rPr lang="en-US" dirty="0" err="1"/>
              <a:t>AlBar</a:t>
            </a:r>
            <a:r>
              <a:rPr lang="en-US" dirty="0"/>
              <a:t> &amp; Hoque, 2019). Amid COVID-19, France excelled in e-commerce (</a:t>
            </a:r>
            <a:r>
              <a:rPr lang="en-US" dirty="0" err="1"/>
              <a:t>Nicolaï</a:t>
            </a:r>
            <a:r>
              <a:rPr lang="en-US" dirty="0"/>
              <a:t> &amp; Grange, N.D.).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IT-fueled IS drives globalization and automates tasks, bolstering businesses in dynamic markets (</a:t>
            </a:r>
            <a:r>
              <a:rPr lang="en-US" dirty="0" err="1"/>
              <a:t>Legner</a:t>
            </a:r>
            <a:r>
              <a:rPr lang="en-US" dirty="0"/>
              <a:t> et al., 2017). Entrepreneur-driven transformation and enhanced customer experiences are essential (Li et al., 2017; </a:t>
            </a:r>
            <a:r>
              <a:rPr lang="en-US" dirty="0" err="1"/>
              <a:t>Westerman</a:t>
            </a:r>
            <a:r>
              <a:rPr lang="en-US" dirty="0"/>
              <a:t> et al., 2014).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IT innovations like ERP enhance SME performance through streamlined processes and real-time data access (</a:t>
            </a:r>
            <a:r>
              <a:rPr lang="en-US" dirty="0" err="1"/>
              <a:t>Seethamraju</a:t>
            </a:r>
            <a:r>
              <a:rPr lang="en-US" dirty="0"/>
              <a:t>, 2015), propelling growth and efficiency.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7" name="Slide14">
            <a:hlinkClick r:id="" action="ppaction://media"/>
            <a:extLst>
              <a:ext uri="{FF2B5EF4-FFF2-40B4-BE49-F238E27FC236}">
                <a16:creationId xmlns:a16="http://schemas.microsoft.com/office/drawing/2014/main" id="{FA449267-3E73-DF2E-E956-97076FD7CD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677" y="615514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47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79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Methodology and Research Design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research methods to be used in this research.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33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8720"/>
            <a:ext cx="10515600" cy="533527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To address research objectives, a mixed-methods approach is used.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Quantitative data collection via surveys to assess IS adoption and challenges with statistical analysis (</a:t>
            </a:r>
            <a:r>
              <a:rPr lang="en-US" dirty="0" err="1"/>
              <a:t>Runeson</a:t>
            </a:r>
            <a:r>
              <a:rPr lang="en-US" dirty="0"/>
              <a:t> &amp; </a:t>
            </a:r>
            <a:r>
              <a:rPr lang="en-US" dirty="0" err="1"/>
              <a:t>Höst</a:t>
            </a:r>
            <a:r>
              <a:rPr lang="en-US" dirty="0"/>
              <a:t>, 2009).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Qualitative data collection via interviews to explore experiences and content analysis identifies IS strategy gaps (Bhatia, 2018; Caulfield, 2019).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Observations offer insights into operations (</a:t>
            </a:r>
            <a:r>
              <a:rPr lang="en-US" dirty="0" err="1"/>
              <a:t>Runeson</a:t>
            </a:r>
            <a:r>
              <a:rPr lang="en-US" dirty="0"/>
              <a:t> &amp; </a:t>
            </a:r>
            <a:r>
              <a:rPr lang="en-US" dirty="0" err="1"/>
              <a:t>Höst</a:t>
            </a:r>
            <a:r>
              <a:rPr lang="en-US" dirty="0"/>
              <a:t>, 2009).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16</a:t>
            </a:fld>
            <a:endParaRPr lang="en-GB" dirty="0"/>
          </a:p>
        </p:txBody>
      </p:sp>
      <p:pic>
        <p:nvPicPr>
          <p:cNvPr id="7" name="Slide16">
            <a:hlinkClick r:id="" action="ppaction://media"/>
            <a:extLst>
              <a:ext uri="{FF2B5EF4-FFF2-40B4-BE49-F238E27FC236}">
                <a16:creationId xmlns:a16="http://schemas.microsoft.com/office/drawing/2014/main" id="{834227D9-5F10-FF20-0974-1A1CE2564D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2341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46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2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Ethical Considerations and Risk Assessment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None/>
            </a:pPr>
            <a:r>
              <a:rPr lang="en-US" dirty="0"/>
              <a:t>Will cover the Ethical regulations and risk mitigations to be adhered and considered in this research.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098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16280"/>
            <a:ext cx="10515600" cy="60051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	Informed consent (Sim &amp; Waterfield, 2019).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Adherence to data privacy rules and ethical standards, guaranteeing confidentiality and feedback (</a:t>
            </a:r>
            <a:r>
              <a:rPr lang="en-US" dirty="0" err="1"/>
              <a:t>Runeson</a:t>
            </a:r>
            <a:r>
              <a:rPr lang="en-US" dirty="0"/>
              <a:t> &amp; </a:t>
            </a:r>
            <a:r>
              <a:rPr lang="en-US" dirty="0" err="1"/>
              <a:t>Höst</a:t>
            </a:r>
            <a:r>
              <a:rPr lang="en-US" dirty="0"/>
              <a:t>, 2009).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To counter biases and security concerns, cyber security practices and transparent data analysis are employed (Bott, 2014).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A toolkit will be developed, providing small French businesses with structured guidance and practical tools for IS implementation. 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7" name="Slide18">
            <a:hlinkClick r:id="" action="ppaction://media"/>
            <a:extLst>
              <a:ext uri="{FF2B5EF4-FFF2-40B4-BE49-F238E27FC236}">
                <a16:creationId xmlns:a16="http://schemas.microsoft.com/office/drawing/2014/main" id="{2DBC8DC3-9CBF-85B0-E69F-E21BA35E8C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5295" y="62341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2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Timeline of Proposed Activities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A 24weeks/6months research timeline of the proposed activities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29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A9E9B8D-B943-06C9-5BC3-D0A8CF53B60F}"/>
              </a:ext>
            </a:extLst>
          </p:cNvPr>
          <p:cNvSpPr txBox="1">
            <a:spLocks/>
          </p:cNvSpPr>
          <p:nvPr/>
        </p:nvSpPr>
        <p:spPr>
          <a:xfrm>
            <a:off x="0" y="777240"/>
            <a:ext cx="12054840" cy="5746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3C609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3C609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3C609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C609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C609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GB" sz="3600" dirty="0"/>
              <a:t>Beatrice Karimi </a:t>
            </a:r>
            <a:r>
              <a:rPr lang="en-GB" sz="3600" dirty="0" err="1"/>
              <a:t>Mutegi</a:t>
            </a:r>
            <a:br>
              <a:rPr lang="en-GB" sz="3600" dirty="0"/>
            </a:br>
            <a:endParaRPr lang="en-GB" sz="36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GB" sz="3400" dirty="0"/>
              <a:t>University of Essex: Online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GB" sz="3400" dirty="0"/>
              <a:t>Module Name: Research Methods and Professional Practice 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GB" sz="3400" dirty="0"/>
              <a:t>(June 2023)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GB" sz="34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GB" sz="3600" u="sng" dirty="0"/>
              <a:t>Use of Information Systems (IS) to Transform Small Businesses in France</a:t>
            </a:r>
          </a:p>
        </p:txBody>
      </p:sp>
      <p:pic>
        <p:nvPicPr>
          <p:cNvPr id="10" name="Slide2">
            <a:hlinkClick r:id="" action="ppaction://media"/>
            <a:extLst>
              <a:ext uri="{FF2B5EF4-FFF2-40B4-BE49-F238E27FC236}">
                <a16:creationId xmlns:a16="http://schemas.microsoft.com/office/drawing/2014/main" id="{0E1ABB95-58C0-ACA5-A21B-F59DCF4350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" y="62952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3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5514"/>
            <a:ext cx="10515600" cy="5547361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Research Timeline: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Literature Review (4 weeks): Identify gaps and theories.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Data Collection and Analysis (8 weeks): Surveys, observations, interviews for data.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Framework Development (4 weeks): Create a critical IS utilization framework.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Toolkit Creation (4 weeks): Develop actionable strategies for IS implementation.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Writing and Finalization (4 weeks): Compile findings and toolkit into proposal.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20</a:t>
            </a:fld>
            <a:endParaRPr lang="en-GB" dirty="0"/>
          </a:p>
        </p:txBody>
      </p:sp>
      <p:pic>
        <p:nvPicPr>
          <p:cNvPr id="7" name="Slide20">
            <a:hlinkClick r:id="" action="ppaction://media"/>
            <a:extLst>
              <a:ext uri="{FF2B5EF4-FFF2-40B4-BE49-F238E27FC236}">
                <a16:creationId xmlns:a16="http://schemas.microsoft.com/office/drawing/2014/main" id="{F17803D6-6152-E3F7-821A-EB451E725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Conclusion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Conclusion of the study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5544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759"/>
            <a:ext cx="10515600" cy="635571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IS drive global transformation, cutting costs (Malhotra, et al., 2013). French SMEs started digital shift in 2019, shown during COVID-19 (</a:t>
            </a:r>
            <a:r>
              <a:rPr lang="en-US" dirty="0" err="1"/>
              <a:t>Elinext</a:t>
            </a:r>
            <a:r>
              <a:rPr lang="en-US" dirty="0"/>
              <a:t>, 2020; </a:t>
            </a:r>
            <a:r>
              <a:rPr lang="en-US" dirty="0" err="1"/>
              <a:t>Faquet</a:t>
            </a:r>
            <a:r>
              <a:rPr lang="en-US" dirty="0"/>
              <a:t> &amp; </a:t>
            </a:r>
            <a:r>
              <a:rPr lang="en-US" dirty="0" err="1"/>
              <a:t>Malardé</a:t>
            </a:r>
            <a:r>
              <a:rPr lang="en-US" dirty="0"/>
              <a:t>, 2020).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Challenges like resources and security exist (Nguyen, et al., 2015), but training and collaboration can overcome (</a:t>
            </a:r>
            <a:r>
              <a:rPr lang="en-US" dirty="0" err="1"/>
              <a:t>Bruque</a:t>
            </a:r>
            <a:r>
              <a:rPr lang="en-US" dirty="0"/>
              <a:t> &amp; </a:t>
            </a:r>
            <a:r>
              <a:rPr lang="en-US" dirty="0" err="1"/>
              <a:t>Moyano</a:t>
            </a:r>
            <a:r>
              <a:rPr lang="en-US" dirty="0"/>
              <a:t>, 2007).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This research tackles French SMEs' challenges, providing IS solutions for growth. Aiming to reshape digital adoption, research impacts businesses and academia.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Ultimately, it propels French SMEs' digital journey, leveraging IS for growth.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22</a:t>
            </a:fld>
            <a:endParaRPr lang="en-GB" dirty="0"/>
          </a:p>
        </p:txBody>
      </p:sp>
      <p:pic>
        <p:nvPicPr>
          <p:cNvPr id="7" name="Slide22">
            <a:hlinkClick r:id="" action="ppaction://media"/>
            <a:extLst>
              <a:ext uri="{FF2B5EF4-FFF2-40B4-BE49-F238E27FC236}">
                <a16:creationId xmlns:a16="http://schemas.microsoft.com/office/drawing/2014/main" id="{02C51C79-B406-0B4D-0A1B-6D2235A46C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122" y="62341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6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References: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references used in this research proposal/presentation</a:t>
            </a:r>
          </a:p>
        </p:txBody>
      </p:sp>
    </p:spTree>
    <p:extLst>
      <p:ext uri="{BB962C8B-B14F-4D97-AF65-F5344CB8AC3E}">
        <p14:creationId xmlns:p14="http://schemas.microsoft.com/office/powerpoint/2010/main" val="78782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2440"/>
            <a:ext cx="10515600" cy="624903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AlBar</a:t>
            </a:r>
            <a:r>
              <a:rPr lang="en-US" dirty="0"/>
              <a:t>, A. M. &amp; Hoque, R., 2019. Factors affecting the adoption of information and communication technology in small and medium enterprises: a perspective from rural Saudi Arabia. Information Technology for Development, 25(4), pp. 715-738.</a:t>
            </a:r>
          </a:p>
          <a:p>
            <a:pPr marL="0" indent="0">
              <a:buNone/>
            </a:pPr>
            <a:r>
              <a:rPr lang="en-US" dirty="0" err="1"/>
              <a:t>Bhaskaran</a:t>
            </a:r>
            <a:r>
              <a:rPr lang="en-US" dirty="0"/>
              <a:t>, V., N.D.. Survey Research: Definition, Examples and Methods. [Online] </a:t>
            </a:r>
          </a:p>
          <a:p>
            <a:pPr marL="0" indent="0">
              <a:buNone/>
            </a:pPr>
            <a:r>
              <a:rPr lang="en-US" dirty="0"/>
              <a:t>Available at: https://www.questionpro.com/blog/survey-research/</a:t>
            </a:r>
          </a:p>
          <a:p>
            <a:pPr marL="0" indent="0">
              <a:buNone/>
            </a:pPr>
            <a:r>
              <a:rPr lang="en-US" dirty="0"/>
              <a:t>[Accessed 21 August 2023].</a:t>
            </a:r>
          </a:p>
          <a:p>
            <a:pPr marL="0" indent="0">
              <a:buNone/>
            </a:pPr>
            <a:r>
              <a:rPr lang="en-US" dirty="0"/>
              <a:t>Bhatia, M., 2018. Your Guide to Qualitative and Quantitative Data Analysis Methods. [Online] </a:t>
            </a:r>
          </a:p>
          <a:p>
            <a:pPr marL="0" indent="0">
              <a:buNone/>
            </a:pPr>
            <a:r>
              <a:rPr lang="en-US" dirty="0"/>
              <a:t>Available at: https://humansofdata.atlan.com/2018/09/qualitative-quantitative-data-analysis-methods/</a:t>
            </a:r>
          </a:p>
          <a:p>
            <a:pPr marL="0" indent="0">
              <a:buNone/>
            </a:pPr>
            <a:r>
              <a:rPr lang="en-US" dirty="0"/>
              <a:t>[Accessed 21 August 2023].</a:t>
            </a:r>
          </a:p>
          <a:p>
            <a:pPr marL="0" indent="0">
              <a:buNone/>
            </a:pPr>
            <a:r>
              <a:rPr lang="en-US" dirty="0"/>
              <a:t>Bott, F., 2014. Professional Issues in Information Technology. 2nd ed. Swindon: BCS Learning and Development Ltd.</a:t>
            </a:r>
          </a:p>
          <a:p>
            <a:pPr marL="0" indent="0">
              <a:buNone/>
            </a:pPr>
            <a:r>
              <a:rPr lang="en-US" dirty="0" err="1"/>
              <a:t>Bruque</a:t>
            </a:r>
            <a:r>
              <a:rPr lang="en-US" dirty="0"/>
              <a:t> , S. &amp; </a:t>
            </a:r>
            <a:r>
              <a:rPr lang="en-US" dirty="0" err="1"/>
              <a:t>Moyano</a:t>
            </a:r>
            <a:r>
              <a:rPr lang="en-US" dirty="0"/>
              <a:t>, J., 2007. </a:t>
            </a:r>
            <a:r>
              <a:rPr lang="en-US" dirty="0" err="1"/>
              <a:t>Organisational</a:t>
            </a:r>
            <a:r>
              <a:rPr lang="en-US" dirty="0"/>
              <a:t> determinants of information technology adoption and implementation in SMEs: The case of family and cooperative firms. </a:t>
            </a:r>
            <a:r>
              <a:rPr lang="en-US" dirty="0" err="1"/>
              <a:t>Technovation</a:t>
            </a:r>
            <a:r>
              <a:rPr lang="en-US" dirty="0"/>
              <a:t>, 27(5), pp. 241-253.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139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033"/>
            <a:ext cx="10728960" cy="60964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Carbonara, N., 2005. Information and communication technology and geographical clusters: opportunities and spread. </a:t>
            </a:r>
            <a:r>
              <a:rPr lang="en-US" dirty="0" err="1"/>
              <a:t>Technovation</a:t>
            </a:r>
            <a:r>
              <a:rPr lang="en-US" dirty="0"/>
              <a:t>, 25(3), pp. 213-222.</a:t>
            </a:r>
          </a:p>
          <a:p>
            <a:pPr marL="0" indent="0">
              <a:buNone/>
            </a:pPr>
            <a:r>
              <a:rPr lang="en-US" dirty="0"/>
              <a:t>Carson, D. &amp; Gilmore, A., 2000. SME marketing management competencies. International Business Review, 9(3), pp. 363-382.</a:t>
            </a:r>
          </a:p>
          <a:p>
            <a:pPr marL="0" indent="0">
              <a:buNone/>
            </a:pPr>
            <a:r>
              <a:rPr lang="en-US" dirty="0"/>
              <a:t>Caulfield, J., 2019. How to Do Thematic Analysis | Step-by-Step Guide &amp; Examples. [Online] </a:t>
            </a:r>
          </a:p>
          <a:p>
            <a:pPr marL="0" indent="0">
              <a:buNone/>
            </a:pPr>
            <a:r>
              <a:rPr lang="en-US" dirty="0"/>
              <a:t>Available at: https://www.scribbr.com/methodology/thematic-analysis/</a:t>
            </a:r>
          </a:p>
          <a:p>
            <a:pPr marL="0" indent="0">
              <a:buNone/>
            </a:pPr>
            <a:r>
              <a:rPr lang="en-US" dirty="0"/>
              <a:t>[Accessed 21 August 2023].</a:t>
            </a:r>
          </a:p>
          <a:p>
            <a:pPr marL="0" indent="0">
              <a:buNone/>
            </a:pPr>
            <a:r>
              <a:rPr lang="en-US" dirty="0" err="1"/>
              <a:t>Deschoolmeester</a:t>
            </a:r>
            <a:r>
              <a:rPr lang="en-US" dirty="0"/>
              <a:t>, D., </a:t>
            </a:r>
            <a:r>
              <a:rPr lang="en-US" dirty="0" err="1"/>
              <a:t>Landeghem</a:t>
            </a:r>
            <a:r>
              <a:rPr lang="en-US" dirty="0"/>
              <a:t>, H. v. &amp; Devos, J., 2013. Information Systems for Small and Medium-sized Enterprises: State of Art of IS Research in SMEs. New York: Springer Berlin Heidelberg.</a:t>
            </a:r>
          </a:p>
          <a:p>
            <a:pPr marL="0" indent="0">
              <a:buNone/>
            </a:pPr>
            <a:r>
              <a:rPr lang="en-US" dirty="0" err="1"/>
              <a:t>Elinext</a:t>
            </a:r>
            <a:r>
              <a:rPr lang="en-US" dirty="0"/>
              <a:t>, 2020. Digitalization of SMEs in France and Germany. [Online] </a:t>
            </a:r>
          </a:p>
          <a:p>
            <a:pPr marL="0" indent="0">
              <a:buNone/>
            </a:pPr>
            <a:r>
              <a:rPr lang="en-US" dirty="0"/>
              <a:t>Available at: chrome-extension://</a:t>
            </a:r>
            <a:r>
              <a:rPr lang="en-US" dirty="0" err="1"/>
              <a:t>efaidnbmnnnibpcajpcglclefindmkaj</a:t>
            </a:r>
            <a:r>
              <a:rPr lang="en-US" dirty="0"/>
              <a:t>/https://www.elinext.com/wp-content/uploads/2021/03/SMEs_in_France_and_Germany.pdf</a:t>
            </a:r>
          </a:p>
          <a:p>
            <a:pPr marL="0" indent="0">
              <a:buNone/>
            </a:pPr>
            <a:r>
              <a:rPr lang="en-US" dirty="0"/>
              <a:t>[Accessed 20 August 2023].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329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033"/>
            <a:ext cx="10515600" cy="60964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 err="1"/>
              <a:t>Faquet</a:t>
            </a:r>
            <a:r>
              <a:rPr lang="en-GB" dirty="0"/>
              <a:t>, R. &amp; </a:t>
            </a:r>
            <a:r>
              <a:rPr lang="en-GB" dirty="0" err="1"/>
              <a:t>Malardé</a:t>
            </a:r>
            <a:r>
              <a:rPr lang="en-GB" dirty="0"/>
              <a:t>, V., 2020. Digitalisation in France's business sector. [Online] </a:t>
            </a:r>
          </a:p>
          <a:p>
            <a:pPr marL="0" indent="0">
              <a:buNone/>
            </a:pPr>
            <a:r>
              <a:rPr lang="en-GB" dirty="0"/>
              <a:t>Available at: chrome-extension://</a:t>
            </a:r>
            <a:r>
              <a:rPr lang="en-GB" dirty="0" err="1"/>
              <a:t>efaidnbmnnnibpcajpcglclefindmkaj</a:t>
            </a:r>
            <a:r>
              <a:rPr lang="en-GB" dirty="0"/>
              <a:t>/https://www.tresor.economie.gouv.fr/Articles/df17a219-238e-4b52-90f3-e294fbda02f0/files/8ec8a48e-a30e-4479-865e-bce6ce2263dd</a:t>
            </a:r>
          </a:p>
          <a:p>
            <a:pPr marL="0" indent="0">
              <a:buNone/>
            </a:pPr>
            <a:r>
              <a:rPr lang="en-GB" dirty="0"/>
              <a:t>[Accessed 19 August 2023].</a:t>
            </a:r>
          </a:p>
          <a:p>
            <a:pPr marL="0" indent="0">
              <a:buNone/>
            </a:pPr>
            <a:r>
              <a:rPr lang="en-GB" dirty="0" err="1"/>
              <a:t>Galvão</a:t>
            </a:r>
            <a:r>
              <a:rPr lang="en-GB" dirty="0"/>
              <a:t>, M. . B., </a:t>
            </a:r>
            <a:r>
              <a:rPr lang="en-GB" dirty="0" err="1"/>
              <a:t>Corrêa</a:t>
            </a:r>
            <a:r>
              <a:rPr lang="en-GB" dirty="0"/>
              <a:t> de Carvalho, R., </a:t>
            </a:r>
            <a:r>
              <a:rPr lang="en-GB" dirty="0" err="1"/>
              <a:t>Bezerra</a:t>
            </a:r>
            <a:r>
              <a:rPr lang="en-GB" dirty="0"/>
              <a:t> de Oliveira, L. A. &amp; Dumke de Medeiros, D., 2018. Customer loyalty approach based on CRM for SMEs. Journal of Business &amp; Industrial Marketing, 33(5).</a:t>
            </a:r>
          </a:p>
          <a:p>
            <a:pPr marL="0" indent="0">
              <a:buNone/>
            </a:pPr>
            <a:r>
              <a:rPr lang="en-GB" dirty="0" err="1"/>
              <a:t>Izushi</a:t>
            </a:r>
            <a:r>
              <a:rPr lang="en-GB" dirty="0"/>
              <a:t>, H., 2005. Creation of Relational Assets Through the ‘Library of Equipment’ Model: An Industrial Modernization Approach of Japan's Local Technology Centres,. Entrepreneurship and Regional Development , 17(3), pp. 183-204.</a:t>
            </a:r>
          </a:p>
          <a:p>
            <a:pPr marL="0" indent="0">
              <a:buNone/>
            </a:pPr>
            <a:r>
              <a:rPr lang="en-GB" dirty="0"/>
              <a:t>Lee, I. &amp; Lee, K., 2015. The Internet of Things (IoT): Applications, investments, and challenges for enterprises. Business Horizons, 58(4), pp. 431-440.</a:t>
            </a:r>
          </a:p>
          <a:p>
            <a:pPr marL="0" indent="0">
              <a:buNone/>
            </a:pPr>
            <a:r>
              <a:rPr lang="en-GB" dirty="0" err="1"/>
              <a:t>Legner</a:t>
            </a:r>
            <a:r>
              <a:rPr lang="en-GB" dirty="0"/>
              <a:t>, C. et al., 2017. Digitalization: Opportunity and Challenge for the Business and Information Systems Engineering Community. Business &amp; Information Systems Engineering, Volume 59, pp. 301-308.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892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032"/>
            <a:ext cx="10515600" cy="62329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Levy, M., </a:t>
            </a:r>
            <a:r>
              <a:rPr lang="en-GB" dirty="0" err="1"/>
              <a:t>Loebbecke</a:t>
            </a:r>
            <a:r>
              <a:rPr lang="en-GB" dirty="0"/>
              <a:t>, C. &amp; Powell, P., 2003. SMEs, co-opetition and knowledge sharing: the role of information systems. European Journal of Information Systems, 12(1), pp. 3-17.</a:t>
            </a:r>
          </a:p>
          <a:p>
            <a:pPr marL="0" indent="0">
              <a:buNone/>
            </a:pPr>
            <a:r>
              <a:rPr lang="en-GB" dirty="0"/>
              <a:t>Li, L., Su, F., Zhang, W. &amp; Mao, J.-Y., 2017. Digital transformation by SME entrepreneurs: A capability perspective. Information Systems Journal, 28(6), pp. 1129-1157.</a:t>
            </a:r>
          </a:p>
          <a:p>
            <a:pPr marL="0" indent="0">
              <a:buNone/>
            </a:pPr>
            <a:r>
              <a:rPr lang="en-GB" dirty="0"/>
              <a:t>Malhotra, A., Melville, N. P. &amp; Watson, R. T., 2013. Spurring Impactful Research on Information Systems for Environmental Sustainability. MIS Quarterly, 37(4), pp. 1265-1274.</a:t>
            </a:r>
          </a:p>
          <a:p>
            <a:pPr marL="0" indent="0">
              <a:buNone/>
            </a:pPr>
            <a:r>
              <a:rPr lang="en-GB" dirty="0"/>
              <a:t>Nguyen, T. H., Newby, M. &amp; Macaulay, M. J., 2015. Information Technology Adoption in Small Business: Confirmation of a Proposed Framework. Journal of Small Business Management, 53(1), pp. 207-227.</a:t>
            </a:r>
          </a:p>
          <a:p>
            <a:pPr marL="0" indent="0">
              <a:buNone/>
            </a:pPr>
            <a:r>
              <a:rPr lang="en-GB" dirty="0" err="1"/>
              <a:t>Nicolaï</a:t>
            </a:r>
            <a:r>
              <a:rPr lang="en-GB" dirty="0"/>
              <a:t>, M. &amp; Grange, C., N.D.. The Digital Transformation of Retail During the Covid-19 Pandemic: A Comparative Study in Canada, China, And France. [Online] </a:t>
            </a:r>
          </a:p>
          <a:p>
            <a:pPr marL="0" indent="0">
              <a:buNone/>
            </a:pPr>
            <a:r>
              <a:rPr lang="en-GB" dirty="0"/>
              <a:t>Available at: https://www.proudpen.com/book/the-impact-of-covid-19-on-e-commerce/the-digital-transformation-of-retail-during-the-covid-19-pandemic-a-comparative-study-in-canada-china-and-france/</a:t>
            </a:r>
          </a:p>
          <a:p>
            <a:pPr marL="0" indent="0">
              <a:buNone/>
            </a:pPr>
            <a:r>
              <a:rPr lang="en-GB" dirty="0"/>
              <a:t>[Accessed 20 August 2023].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9821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033"/>
            <a:ext cx="10728960" cy="60964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OECD, 2022. Financing SMEs and Entrepreneurs 2022: An OECD Scoreboard. [Online] </a:t>
            </a:r>
          </a:p>
          <a:p>
            <a:pPr marL="0" indent="0">
              <a:buNone/>
            </a:pPr>
            <a:r>
              <a:rPr lang="en-GB" dirty="0"/>
              <a:t>Available at: https://www.oecd-ilibrary.org/sites/332ae8cf-en/index.html?itemId=/content/component/332ae8cf-en</a:t>
            </a:r>
          </a:p>
          <a:p>
            <a:pPr marL="0" indent="0">
              <a:buNone/>
            </a:pPr>
            <a:r>
              <a:rPr lang="en-GB" dirty="0"/>
              <a:t>[Accessed 30 July 2023].</a:t>
            </a:r>
          </a:p>
          <a:p>
            <a:pPr marL="0" indent="0">
              <a:buNone/>
            </a:pPr>
            <a:r>
              <a:rPr lang="en-GB" dirty="0"/>
              <a:t>Rainer, R. K. &amp; Prince, B., 2022. Introduction to Information Systems: Supporting and Transforming Business. 9th ed. New Jersey: John </a:t>
            </a:r>
            <a:r>
              <a:rPr lang="en-GB" dirty="0" err="1"/>
              <a:t>WIley</a:t>
            </a:r>
            <a:r>
              <a:rPr lang="en-GB" dirty="0"/>
              <a:t> &amp; Sons, Inc.</a:t>
            </a:r>
          </a:p>
          <a:p>
            <a:pPr marL="0" indent="0">
              <a:buNone/>
            </a:pPr>
            <a:r>
              <a:rPr lang="en-GB" dirty="0" err="1"/>
              <a:t>Runeson</a:t>
            </a:r>
            <a:r>
              <a:rPr lang="en-GB" dirty="0"/>
              <a:t> , P. &amp; </a:t>
            </a:r>
            <a:r>
              <a:rPr lang="en-GB" dirty="0" err="1"/>
              <a:t>Höst</a:t>
            </a:r>
            <a:r>
              <a:rPr lang="en-GB" dirty="0"/>
              <a:t> , M., 2009. Guidelines for conducting and reporting case study research in software engineering. Empirical Software Engineering, Volume 14, pp. 131-164.</a:t>
            </a:r>
          </a:p>
          <a:p>
            <a:pPr marL="0" indent="0">
              <a:buNone/>
            </a:pPr>
            <a:r>
              <a:rPr lang="en-GB" dirty="0" err="1"/>
              <a:t>Seethamraju</a:t>
            </a:r>
            <a:r>
              <a:rPr lang="en-GB" dirty="0"/>
              <a:t> , R., 2015. Adoption of Software as a Service (SaaS) Enterprise Resource Planning (ERP) Systems in Small and Medium Sized Enterprises (SMEs). Information Systems Frontiers, Volume 17, pp. 475-492.</a:t>
            </a:r>
          </a:p>
          <a:p>
            <a:pPr marL="0" indent="0">
              <a:buNone/>
            </a:pPr>
            <a:r>
              <a:rPr lang="en-GB" dirty="0"/>
              <a:t>Seufert, S. &amp; Meier, C., 2016. From eLearning to Digital Transformation: A Framework and Implications for L&amp;D. International Journal of Advanced Corporate Learning, 9(2), pp. 27-33.</a:t>
            </a:r>
          </a:p>
          <a:p>
            <a:pPr marL="0" indent="0">
              <a:buNone/>
            </a:pPr>
            <a:r>
              <a:rPr lang="en-GB" dirty="0"/>
              <a:t>Sim , J. &amp; Waterfield , J., 2019. Focus group methodology: some ethical challenges. Quality &amp; Quantity, Volume 53, pp. 3003-3022.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828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2150E-6C67-BCD3-FD36-4923F863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25033"/>
            <a:ext cx="10515600" cy="555193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Stair, R. M. &amp; Reynolds, G. W., 2015. Fundamentals of Information Systems. 8th ed. Massachusetts: Cengage Learning.</a:t>
            </a:r>
          </a:p>
          <a:p>
            <a:pPr marL="0" indent="0">
              <a:buNone/>
            </a:pPr>
            <a:r>
              <a:rPr lang="en-GB" dirty="0" err="1"/>
              <a:t>Westerman</a:t>
            </a:r>
            <a:r>
              <a:rPr lang="en-GB" dirty="0"/>
              <a:t>, G., Bonnet, D. &amp; McAfee, A., 2014. Leading Digital: Turning Technology into Business Transformation. Boston, Massachusetts: Harvard Business Review Press.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4FD5E-88BE-FB4A-E93F-91953214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29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517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Introduction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2800" dirty="0"/>
              <a:t>Introduction to the “</a:t>
            </a:r>
            <a:r>
              <a:rPr lang="en-GB" sz="2800" b="1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Use of Information Systems (IS) to Transform Small Businesses in France” </a:t>
            </a:r>
            <a:r>
              <a:rPr lang="en-GB" sz="2800" kern="1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Research Proposal</a:t>
            </a:r>
            <a:endParaRPr lang="fr-FR" sz="2800" kern="1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376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2687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25"/>
            <a:ext cx="10515600" cy="637095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growing reliance on Information Technology highlights digital transformation's significance, particularly for enterprises in dynamic markets (</a:t>
            </a:r>
            <a:r>
              <a:rPr lang="en-US" dirty="0" err="1"/>
              <a:t>Legner</a:t>
            </a:r>
            <a:r>
              <a:rPr lang="en-US" dirty="0"/>
              <a:t> et al., 2017).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This elevates IT and Information Systems (IS) roles, impacting SMEs (OECD, 2022) and economies (</a:t>
            </a:r>
            <a:r>
              <a:rPr lang="en-US" dirty="0" err="1"/>
              <a:t>Faquet</a:t>
            </a:r>
            <a:r>
              <a:rPr lang="en-US" dirty="0"/>
              <a:t> &amp; </a:t>
            </a:r>
            <a:r>
              <a:rPr lang="en-US" dirty="0" err="1"/>
              <a:t>Malardé</a:t>
            </a:r>
            <a:r>
              <a:rPr lang="en-US" dirty="0"/>
              <a:t>, 2020). Yet, challenges hinder IS adoption among small businesses (</a:t>
            </a:r>
            <a:r>
              <a:rPr lang="en-US" dirty="0" err="1"/>
              <a:t>Deschoolmeester</a:t>
            </a:r>
            <a:r>
              <a:rPr lang="en-US" dirty="0"/>
              <a:t> et al., 2013).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This research explores France's specific challenges, contributing to IS understanding and includes the proposed strategies aimed to empower small business owners (Rainer &amp; Prince, 2022).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2" name="Slide4">
            <a:hlinkClick r:id="" action="ppaction://media"/>
            <a:extLst>
              <a:ext uri="{FF2B5EF4-FFF2-40B4-BE49-F238E27FC236}">
                <a16:creationId xmlns:a16="http://schemas.microsoft.com/office/drawing/2014/main" id="{F174FA0A-883E-6F4F-A53D-E3AEC1C31B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121" y="62637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4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Research Problem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sz="2800" dirty="0"/>
              <a:t>What is the research problem as based on the literature review topic ‘Use of Information Systems (IS) to Transform Small Businesses in France’.</a:t>
            </a:r>
          </a:p>
        </p:txBody>
      </p:sp>
    </p:spTree>
    <p:extLst>
      <p:ext uri="{BB962C8B-B14F-4D97-AF65-F5344CB8AC3E}">
        <p14:creationId xmlns:p14="http://schemas.microsoft.com/office/powerpoint/2010/main" val="109088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960"/>
            <a:ext cx="10515600" cy="612648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research problem centers on </a:t>
            </a:r>
            <a:r>
              <a:rPr lang="en-US" b="1" dirty="0"/>
              <a:t>“The lack of effective strategies for effectively utilizing information systems (IS) to transform and elevate small businesses in France”.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Despite available technology solutions and benefits, this research will address the challenges small businesses face in embracing IS for transformation (Nguyen et al., 2015) in France context.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This research fills this gap by acknowledging, exploring challenges, and proposing actionable strategies for successful IS implementation.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7" name="Slide6">
            <a:hlinkClick r:id="" action="ppaction://media"/>
            <a:extLst>
              <a:ext uri="{FF2B5EF4-FFF2-40B4-BE49-F238E27FC236}">
                <a16:creationId xmlns:a16="http://schemas.microsoft.com/office/drawing/2014/main" id="{58A1810C-16CB-B7D2-0D49-A94B9AFF09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2382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7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3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Research Question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research question that guides the study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389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D2430-B8A7-7A07-1D59-39363680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60" y="1097280"/>
            <a:ext cx="10820400" cy="525906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research question of this study is: "</a:t>
            </a:r>
            <a:r>
              <a:rPr lang="en-US" b="1" dirty="0"/>
              <a:t>How can small businesses in France effectively strategize the implementation and utilization of information systems to drive meaningful transformation growth?“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This question highlights the importance of using IS for comprehensive business transformation, emphasizing practical and contextually relevant strategies.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6D47C-3AEB-AB60-6EF6-66FB13D9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8</a:t>
            </a:fld>
            <a:endParaRPr lang="en-GB" dirty="0"/>
          </a:p>
        </p:txBody>
      </p:sp>
      <p:pic>
        <p:nvPicPr>
          <p:cNvPr id="7" name="Slide8">
            <a:hlinkClick r:id="" action="ppaction://media"/>
            <a:extLst>
              <a:ext uri="{FF2B5EF4-FFF2-40B4-BE49-F238E27FC236}">
                <a16:creationId xmlns:a16="http://schemas.microsoft.com/office/drawing/2014/main" id="{C1B8C974-BA08-F3E0-888A-74C04D5E3B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29523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62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88C87-8291-2FA8-7309-6641A5C51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A647F-68F0-45F9-9FE4-ECA77CDBCF9D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0583F-C7BB-28ED-CFE7-A2B78CF94521}"/>
              </a:ext>
            </a:extLst>
          </p:cNvPr>
          <p:cNvSpPr txBox="1">
            <a:spLocks/>
          </p:cNvSpPr>
          <p:nvPr/>
        </p:nvSpPr>
        <p:spPr>
          <a:xfrm>
            <a:off x="838200" y="58699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2E4A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Aims and Objectives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075D02B-17D1-F671-CE39-561845AA201E}"/>
              </a:ext>
            </a:extLst>
          </p:cNvPr>
          <p:cNvSpPr txBox="1">
            <a:spLocks/>
          </p:cNvSpPr>
          <p:nvPr/>
        </p:nvSpPr>
        <p:spPr>
          <a:xfrm>
            <a:off x="838200" y="3466719"/>
            <a:ext cx="10515600" cy="2019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It will cover the aims and objectives of this study, as well as the challenges faced by small business when implementing Information Systems and the solutions to mitigate these challenges.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904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0">
        <p:fade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323F4F"/>
      </a:dk1>
      <a:lt1>
        <a:sysClr val="window" lastClr="FFFFFF"/>
      </a:lt1>
      <a:dk2>
        <a:srgbClr val="44546A"/>
      </a:dk2>
      <a:lt2>
        <a:srgbClr val="BFBFB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 Rounded MT Bold"/>
        <a:ea typeface=""/>
        <a:cs typeface=""/>
      </a:majorFont>
      <a:minorFont>
        <a:latin typeface="Arial Unicode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922</TotalTime>
  <Words>2256</Words>
  <Application>Microsoft Office PowerPoint</Application>
  <PresentationFormat>Widescreen</PresentationFormat>
  <Paragraphs>150</Paragraphs>
  <Slides>30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 Unicode MS</vt:lpstr>
      <vt:lpstr>Arial</vt:lpstr>
      <vt:lpstr>Arial Rounded MT Bold</vt:lpstr>
      <vt:lpstr>Calibri</vt:lpstr>
      <vt:lpstr>Office Theme</vt:lpstr>
      <vt:lpstr>Research Proposal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Proposal Presentation</dc:title>
  <dc:creator>KARIMI-PC</dc:creator>
  <cp:lastModifiedBy>KARIMI-PC</cp:lastModifiedBy>
  <cp:revision>10</cp:revision>
  <dcterms:created xsi:type="dcterms:W3CDTF">2023-08-15T02:28:36Z</dcterms:created>
  <dcterms:modified xsi:type="dcterms:W3CDTF">2023-08-21T22:35:02Z</dcterms:modified>
</cp:coreProperties>
</file>

<file path=docProps/thumbnail.jpeg>
</file>